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6" r:id="rId9"/>
    <p:sldId id="262" r:id="rId10"/>
    <p:sldId id="267" r:id="rId11"/>
    <p:sldId id="268" r:id="rId12"/>
    <p:sldId id="263" r:id="rId13"/>
    <p:sldId id="269" r:id="rId14"/>
    <p:sldId id="264" r:id="rId15"/>
    <p:sldId id="271" r:id="rId16"/>
    <p:sldId id="270" r:id="rId17"/>
    <p:sldId id="273" r:id="rId18"/>
    <p:sldId id="272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5" d="100"/>
          <a:sy n="65" d="100"/>
        </p:scale>
        <p:origin x="476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0E3E5-E4D7-420F-84BC-095C6D43473C}" type="datetimeFigureOut">
              <a:rPr lang="es-MX" smtClean="0"/>
              <a:t>17/05/2025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CF44-2F8A-4E9B-9C6F-9340DF9AD2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8809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BCF44-2F8A-4E9B-9C6F-9340DF9AD22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352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6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2988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19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386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66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77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3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1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0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4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07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9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4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_flat-style_digital_illustration_on_a_light_bei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6355586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467A"/>
                </a:solidFill>
              </a:defRPr>
            </a:pPr>
            <a:r>
              <a:rPr dirty="0" err="1">
                <a:latin typeface="Aptos Display" panose="020B0004020202020204" pitchFamily="34" charset="0"/>
              </a:rPr>
              <a:t>Análisis</a:t>
            </a:r>
            <a:r>
              <a:rPr dirty="0">
                <a:latin typeface="Aptos Display" panose="020B0004020202020204" pitchFamily="34" charset="0"/>
              </a:rPr>
              <a:t> de Reptiles y </a:t>
            </a:r>
            <a:r>
              <a:rPr dirty="0" err="1">
                <a:latin typeface="Aptos Display" panose="020B0004020202020204" pitchFamily="34" charset="0"/>
              </a:rPr>
              <a:t>Anfibios</a:t>
            </a:r>
            <a:r>
              <a:rPr dirty="0">
                <a:latin typeface="Aptos Display" panose="020B0004020202020204" pitchFamily="34" charset="0"/>
              </a:rPr>
              <a:t> de México</a:t>
            </a:r>
            <a:endParaRPr lang="es-MX" dirty="0">
              <a:latin typeface="Aptos Display" panose="020B0004020202020204" pitchFamily="34" charset="0"/>
            </a:endParaRPr>
          </a:p>
          <a:p>
            <a:pPr>
              <a:defRPr sz="2800" b="1">
                <a:solidFill>
                  <a:srgbClr val="00467A"/>
                </a:solidFill>
              </a:defRPr>
            </a:pPr>
            <a:r>
              <a:rPr dirty="0">
                <a:latin typeface="Aptos Display" panose="020B0004020202020204" pitchFamily="34" charset="0"/>
              </a:rPr>
              <a:t> con Ciencia de Datos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4731" y="1729170"/>
            <a:ext cx="528215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 dirty="0">
                <a:latin typeface="Aptos Display" panose="020B0004020202020204" pitchFamily="34" charset="0"/>
              </a:rPr>
              <a:t>Erik Manuel Barajas Torres</a:t>
            </a:r>
            <a:br>
              <a:rPr sz="2000" b="1" dirty="0">
                <a:latin typeface="Aptos Display" panose="020B0004020202020204" pitchFamily="34" charset="0"/>
              </a:rPr>
            </a:br>
            <a:r>
              <a:rPr sz="2000" b="1" dirty="0" err="1">
                <a:latin typeface="Aptos Display" panose="020B0004020202020204" pitchFamily="34" charset="0"/>
              </a:rPr>
              <a:t>Diplomado</a:t>
            </a:r>
            <a:r>
              <a:rPr sz="2000" b="1" dirty="0">
                <a:latin typeface="Aptos Display" panose="020B0004020202020204" pitchFamily="34" charset="0"/>
              </a:rPr>
              <a:t> </a:t>
            </a:r>
            <a:r>
              <a:rPr sz="2000" b="1" dirty="0" err="1">
                <a:latin typeface="Aptos Display" panose="020B0004020202020204" pitchFamily="34" charset="0"/>
              </a:rPr>
              <a:t>en</a:t>
            </a:r>
            <a:r>
              <a:rPr sz="2000" b="1" dirty="0">
                <a:latin typeface="Aptos Display" panose="020B0004020202020204" pitchFamily="34" charset="0"/>
              </a:rPr>
              <a:t> Ciencia de Datos – UNAM DGTIC</a:t>
            </a:r>
            <a:br>
              <a:rPr sz="2000" b="1" dirty="0">
                <a:latin typeface="Aptos Display" panose="020B0004020202020204" pitchFamily="34" charset="0"/>
              </a:rPr>
            </a:br>
            <a:r>
              <a:rPr sz="2000" b="1" dirty="0">
                <a:latin typeface="Aptos Display" panose="020B0004020202020204" pitchFamily="34" charset="0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E0A0B83-94B8-FFD1-04B7-BB536E1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2" y="566353"/>
            <a:ext cx="8159930" cy="23736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31116C-AA3B-26DB-51C1-54E76D74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3046486"/>
            <a:ext cx="2187745" cy="14558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1C1680-E64A-1379-7C48-CF7940153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511" y="4749166"/>
            <a:ext cx="2187746" cy="1455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226D73-B18F-996D-B4E1-4B289C9FB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944" y="3046486"/>
            <a:ext cx="2187746" cy="1455846"/>
          </a:xfrm>
          <a:prstGeom prst="rect">
            <a:avLst/>
          </a:prstGeom>
        </p:spPr>
      </p:pic>
      <p:pic>
        <p:nvPicPr>
          <p:cNvPr id="2050" name="Picture 2" descr="Sapo boca angosta oliváceo (Gastrophryne olivacea) · iNaturalist Mexico">
            <a:extLst>
              <a:ext uri="{FF2B5EF4-FFF2-40B4-BE49-F238E27FC236}">
                <a16:creationId xmlns:a16="http://schemas.microsoft.com/office/drawing/2014/main" id="{8C10DC4A-502C-BC51-2EB9-4FD57211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22" y="4749166"/>
            <a:ext cx="2038184" cy="1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27AC36D-381B-2282-0AF1-9CEB9C1FF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126" y="3079746"/>
            <a:ext cx="2298656" cy="15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D00A988-93C7-DCFB-00F0-B73CAFE5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4"/>
          <a:stretch/>
        </p:blipFill>
        <p:spPr>
          <a:xfrm>
            <a:off x="444137" y="130629"/>
            <a:ext cx="8595360" cy="24341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F04D937-34C3-89CF-09F7-1DDA3BC2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7" y="2732314"/>
            <a:ext cx="2198461" cy="1611086"/>
          </a:xfrm>
          <a:prstGeom prst="rect">
            <a:avLst/>
          </a:prstGeom>
        </p:spPr>
      </p:pic>
      <p:pic>
        <p:nvPicPr>
          <p:cNvPr id="3074" name="Picture 2" descr="Anolis sagrei - Wikipedia, la enciclopedia libre">
            <a:extLst>
              <a:ext uri="{FF2B5EF4-FFF2-40B4-BE49-F238E27FC236}">
                <a16:creationId xmlns:a16="http://schemas.microsoft.com/office/drawing/2014/main" id="{537BA16C-759D-D205-1E50-B487D5EB3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70" y="4743995"/>
            <a:ext cx="2421032" cy="161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hinella horribilis - Wikipedia, la enciclopedia libre">
            <a:extLst>
              <a:ext uri="{FF2B5EF4-FFF2-40B4-BE49-F238E27FC236}">
                <a16:creationId xmlns:a16="http://schemas.microsoft.com/office/drawing/2014/main" id="{BDC8FC07-756E-5C6E-3270-962381C9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353" y="2871311"/>
            <a:ext cx="2003280" cy="133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4EAEB0-A62B-9F0F-EDB5-40CCC074A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171" y="4743995"/>
            <a:ext cx="2217557" cy="16610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EF068A-B0B6-973B-951D-10C198A96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554" y="2755443"/>
            <a:ext cx="2217557" cy="16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2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191056"/>
            <a:ext cx="6589199" cy="1280890"/>
          </a:xfrm>
        </p:spPr>
        <p:txBody>
          <a:bodyPr>
            <a:normAutofit/>
          </a:bodyPr>
          <a:lstStyle/>
          <a:p>
            <a:r>
              <a:rPr sz="4400" b="1" dirty="0" err="1">
                <a:latin typeface="Aptos Display" panose="020B0004020202020204" pitchFamily="34" charset="0"/>
              </a:rPr>
              <a:t>Modelos</a:t>
            </a:r>
            <a:r>
              <a:rPr sz="4400" b="1" dirty="0">
                <a:latin typeface="Aptos Display" panose="020B0004020202020204" pitchFamily="34" charset="0"/>
              </a:rPr>
              <a:t> </a:t>
            </a:r>
            <a:r>
              <a:rPr sz="4400" b="1" dirty="0" err="1">
                <a:latin typeface="Aptos Display" panose="020B0004020202020204" pitchFamily="34" charset="0"/>
              </a:rPr>
              <a:t>supervisados</a:t>
            </a:r>
            <a:endParaRPr sz="4400" b="1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647359"/>
            <a:ext cx="6591985" cy="3777622"/>
          </a:xfrm>
        </p:spPr>
        <p:txBody>
          <a:bodyPr/>
          <a:lstStyle/>
          <a:p>
            <a:endParaRPr dirty="0"/>
          </a:p>
          <a:p>
            <a:r>
              <a:rPr sz="2400" dirty="0" err="1">
                <a:latin typeface="Aptos Display" panose="020B0004020202020204" pitchFamily="34" charset="0"/>
              </a:rPr>
              <a:t>Clasificación</a:t>
            </a:r>
            <a:r>
              <a:rPr sz="2400" dirty="0">
                <a:latin typeface="Aptos Display" panose="020B0004020202020204" pitchFamily="34" charset="0"/>
              </a:rPr>
              <a:t> con Random Forest + SMOTE.</a:t>
            </a:r>
          </a:p>
          <a:p>
            <a:r>
              <a:rPr sz="2400" dirty="0">
                <a:latin typeface="Aptos Display" panose="020B0004020202020204" pitchFamily="34" charset="0"/>
              </a:rPr>
              <a:t>F1-score </a:t>
            </a:r>
            <a:r>
              <a:rPr sz="2400" dirty="0" err="1">
                <a:latin typeface="Aptos Display" panose="020B0004020202020204" pitchFamily="34" charset="0"/>
              </a:rPr>
              <a:t>mejoró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notablemente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en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especies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en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riesgo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tras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balanceo</a:t>
            </a:r>
            <a:r>
              <a:rPr sz="2400" dirty="0">
                <a:latin typeface="Aptos Display" panose="020B0004020202020204" pitchFamily="34" charset="0"/>
              </a:rPr>
              <a:t>.</a:t>
            </a:r>
          </a:p>
          <a:p>
            <a:r>
              <a:rPr sz="2400" dirty="0" err="1">
                <a:latin typeface="Aptos Display" panose="020B0004020202020204" pitchFamily="34" charset="0"/>
              </a:rPr>
              <a:t>Regresión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tuvo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desempeño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moderado</a:t>
            </a:r>
            <a:r>
              <a:rPr sz="2400" dirty="0">
                <a:latin typeface="Aptos Display" panose="020B0004020202020204" pitchFamily="34" charset="0"/>
              </a:rPr>
              <a:t> (R² &lt; 0.4, RMSE alto).</a:t>
            </a:r>
            <a:endParaRPr lang="es-MX" sz="24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s-MX" sz="1600" dirty="0">
                <a:latin typeface="Aptos Display" panose="020B0004020202020204" pitchFamily="34" charset="0"/>
              </a:rPr>
              <a:t>Antes de usar </a:t>
            </a:r>
            <a:r>
              <a:rPr lang="es-MX" sz="1600" dirty="0" err="1">
                <a:latin typeface="Aptos Display" panose="020B0004020202020204" pitchFamily="34" charset="0"/>
              </a:rPr>
              <a:t>Smote</a:t>
            </a:r>
            <a:r>
              <a:rPr lang="es-MX" sz="1600" dirty="0">
                <a:latin typeface="Aptos Display" panose="020B0004020202020204" pitchFamily="34" charset="0"/>
              </a:rPr>
              <a:t>                                   Después de usar </a:t>
            </a:r>
            <a:r>
              <a:rPr lang="es-MX" sz="1600" dirty="0" err="1">
                <a:latin typeface="Aptos Display" panose="020B0004020202020204" pitchFamily="34" charset="0"/>
              </a:rPr>
              <a:t>smote</a:t>
            </a:r>
            <a:r>
              <a:rPr lang="es-MX" sz="1600" dirty="0">
                <a:latin typeface="Aptos Display" panose="020B0004020202020204" pitchFamily="34" charset="0"/>
              </a:rPr>
              <a:t> </a:t>
            </a:r>
            <a:endParaRPr sz="1600" dirty="0">
              <a:latin typeface="Aptos Display" panose="020B00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B22901-DAF3-BDBB-4F19-0A5B4073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01" y="3600364"/>
            <a:ext cx="3422471" cy="8246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F9BEDE-C438-A0BE-CCF1-A0CCE11F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6" y="3606785"/>
            <a:ext cx="3055986" cy="9680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5B5F16-D4FF-90AF-7ED8-6E6D94145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275" y="4585500"/>
            <a:ext cx="3055986" cy="227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E91389A-26EE-CEDE-0D35-AB4B2C60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69" y="131172"/>
            <a:ext cx="5415994" cy="334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EC79E3-04B4-E92F-14A1-B90FD250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566" y="3606693"/>
            <a:ext cx="5162006" cy="318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71" y="452846"/>
            <a:ext cx="7167155" cy="1452154"/>
          </a:xfrm>
        </p:spPr>
        <p:txBody>
          <a:bodyPr>
            <a:normAutofit/>
          </a:bodyPr>
          <a:lstStyle/>
          <a:p>
            <a:r>
              <a:rPr sz="4400" b="1" dirty="0" err="1">
                <a:latin typeface="Aptos Display" panose="020B0004020202020204" pitchFamily="34" charset="0"/>
              </a:rPr>
              <a:t>Análisis</a:t>
            </a:r>
            <a:r>
              <a:rPr sz="4400" b="1" dirty="0">
                <a:latin typeface="Aptos Display" panose="020B0004020202020204" pitchFamily="34" charset="0"/>
              </a:rPr>
              <a:t> </a:t>
            </a:r>
            <a:r>
              <a:rPr sz="4400" b="1" dirty="0" err="1">
                <a:latin typeface="Aptos Display" panose="020B0004020202020204" pitchFamily="34" charset="0"/>
              </a:rPr>
              <a:t>geográfico</a:t>
            </a:r>
            <a:r>
              <a:rPr sz="4400" b="1" dirty="0">
                <a:latin typeface="Aptos Display" panose="020B0004020202020204" pitchFamily="34" charset="0"/>
              </a:rPr>
              <a:t> e </a:t>
            </a:r>
            <a:r>
              <a:rPr sz="4400" b="1" dirty="0" err="1">
                <a:latin typeface="Aptos Display" panose="020B0004020202020204" pitchFamily="34" charset="0"/>
              </a:rPr>
              <a:t>hipótesis</a:t>
            </a:r>
            <a:endParaRPr sz="4400" b="1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1" y="1619793"/>
            <a:ext cx="8203475" cy="4946469"/>
          </a:xfrm>
        </p:spPr>
        <p:txBody>
          <a:bodyPr>
            <a:normAutofit/>
          </a:bodyPr>
          <a:lstStyle/>
          <a:p>
            <a:endParaRPr dirty="0"/>
          </a:p>
          <a:p>
            <a:r>
              <a:rPr sz="2400" dirty="0" err="1">
                <a:latin typeface="Aptos Display" panose="020B0004020202020204" pitchFamily="34" charset="0"/>
              </a:rPr>
              <a:t>Estados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más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críticos</a:t>
            </a:r>
            <a:r>
              <a:rPr sz="2400" dirty="0">
                <a:latin typeface="Aptos Display" panose="020B0004020202020204" pitchFamily="34" charset="0"/>
              </a:rPr>
              <a:t>: Chiapas, Oaxaca, Veracruz y Guerrero.</a:t>
            </a:r>
            <a:endParaRPr lang="es-MX" sz="2400" dirty="0">
              <a:latin typeface="Aptos Display" panose="020B0004020202020204" pitchFamily="34" charset="0"/>
            </a:endParaRPr>
          </a:p>
          <a:p>
            <a:endParaRPr lang="es-MX" sz="24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s-MX" sz="2000" dirty="0">
                <a:latin typeface="Aptos Display" panose="020B0004020202020204" pitchFamily="34" charset="0"/>
              </a:rPr>
              <a:t>Estados con mayor diversidad                                Estados más críticos</a:t>
            </a:r>
          </a:p>
          <a:p>
            <a:endParaRPr lang="es-MX" dirty="0"/>
          </a:p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D991EB-9AA9-372B-7D39-053C266A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07" y="3528467"/>
            <a:ext cx="2844139" cy="2474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5EC53C-2134-EB73-0BA3-50384B2C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22" y="3563292"/>
            <a:ext cx="4727829" cy="25309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BDAEB-D60F-3B13-F2C8-8BBDF9D4E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9231-D6B1-B9C6-35A3-CB632DF6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94" y="348343"/>
            <a:ext cx="7524206" cy="5669280"/>
          </a:xfrm>
        </p:spPr>
        <p:txBody>
          <a:bodyPr/>
          <a:lstStyle/>
          <a:p>
            <a:pPr marL="0" indent="0">
              <a:buNone/>
            </a:pPr>
            <a:endParaRPr lang="es-MX" dirty="0"/>
          </a:p>
          <a:p>
            <a:r>
              <a:rPr sz="2400" dirty="0">
                <a:latin typeface="Aptos Display" panose="020B0004020202020204" pitchFamily="34" charset="0"/>
              </a:rPr>
              <a:t>H2 </a:t>
            </a:r>
            <a:r>
              <a:rPr sz="2400" dirty="0" err="1">
                <a:latin typeface="Aptos Display" panose="020B0004020202020204" pitchFamily="34" charset="0"/>
              </a:rPr>
              <a:t>validada</a:t>
            </a:r>
            <a:r>
              <a:rPr sz="2400" dirty="0">
                <a:latin typeface="Aptos Display" panose="020B0004020202020204" pitchFamily="34" charset="0"/>
              </a:rPr>
              <a:t>: </a:t>
            </a:r>
            <a:r>
              <a:rPr sz="2400" dirty="0" err="1">
                <a:latin typeface="Aptos Display" panose="020B0004020202020204" pitchFamily="34" charset="0"/>
              </a:rPr>
              <a:t>especies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acuáticas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tienen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pendiente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más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negativa</a:t>
            </a:r>
            <a:r>
              <a:rPr sz="2400" dirty="0">
                <a:latin typeface="Aptos Display" panose="020B0004020202020204" pitchFamily="34" charset="0"/>
              </a:rPr>
              <a:t>.</a:t>
            </a:r>
            <a:endParaRPr lang="es-MX" sz="2400" dirty="0">
              <a:latin typeface="Aptos Display" panose="020B0004020202020204" pitchFamily="34" charset="0"/>
            </a:endParaRPr>
          </a:p>
          <a:p>
            <a:endParaRPr lang="es-MX" sz="2400" dirty="0">
              <a:latin typeface="Aptos Display" panose="020B0004020202020204" pitchFamily="34" charset="0"/>
            </a:endParaRPr>
          </a:p>
          <a:p>
            <a:endParaRPr sz="2400" dirty="0">
              <a:latin typeface="Aptos Display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F2711D-9AEE-45EF-10EB-2DDEE27E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4" y="1657531"/>
            <a:ext cx="6792686" cy="21633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EFE26DF-1249-7955-20E7-42DCA24A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63" y="3928516"/>
            <a:ext cx="6201640" cy="990738"/>
          </a:xfrm>
          <a:prstGeom prst="rect">
            <a:avLst/>
          </a:prstGeom>
        </p:spPr>
      </p:pic>
      <p:pic>
        <p:nvPicPr>
          <p:cNvPr id="5128" name="Picture 8" descr="Contaminación de los cuerpos de agua dulce, principal causa de muerte para  el 2050: ONU (Impacto) – Agua.org.mx">
            <a:extLst>
              <a:ext uri="{FF2B5EF4-FFF2-40B4-BE49-F238E27FC236}">
                <a16:creationId xmlns:a16="http://schemas.microsoft.com/office/drawing/2014/main" id="{359E88BA-4024-185A-5E41-176CBD8F0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95" y="4984022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éxico, prácticamente sin agua superficial; la que hay, está contaminada">
            <a:extLst>
              <a:ext uri="{FF2B5EF4-FFF2-40B4-BE49-F238E27FC236}">
                <a16:creationId xmlns:a16="http://schemas.microsoft.com/office/drawing/2014/main" id="{18253181-3D4A-9EBE-DF9C-7E7DBFE5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484" y="4984022"/>
            <a:ext cx="29051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169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240F-91AA-EC06-5232-F850A8700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15F7-7CAA-C644-0A0D-D6D6914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037" y="-184318"/>
            <a:ext cx="6591985" cy="1306285"/>
          </a:xfrm>
        </p:spPr>
        <p:txBody>
          <a:bodyPr/>
          <a:lstStyle/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sz="2400" dirty="0">
                <a:latin typeface="Aptos Display" panose="020B0004020202020204" pitchFamily="34" charset="0"/>
              </a:rPr>
              <a:t>Se cruzaron especies en CITES con aquellas en declive poblacional.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104C8A2-AD78-A5DB-FD46-886081FD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5" y="1217336"/>
            <a:ext cx="6277638" cy="2092546"/>
          </a:xfrm>
          <a:prstGeom prst="rect">
            <a:avLst/>
          </a:prstGeom>
        </p:spPr>
      </p:pic>
      <p:pic>
        <p:nvPicPr>
          <p:cNvPr id="6146" name="Picture 2" descr="Caretta caretta - Wikipedia, la enciclopedia libre">
            <a:extLst>
              <a:ext uri="{FF2B5EF4-FFF2-40B4-BE49-F238E27FC236}">
                <a16:creationId xmlns:a16="http://schemas.microsoft.com/office/drawing/2014/main" id="{D0D34F69-97B7-3F94-14E7-CF8FF7671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05" y="3547723"/>
            <a:ext cx="2336477" cy="153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ortuga Verde (Chelonia mydas) - Fundación CRAM">
            <a:extLst>
              <a:ext uri="{FF2B5EF4-FFF2-40B4-BE49-F238E27FC236}">
                <a16:creationId xmlns:a16="http://schemas.microsoft.com/office/drawing/2014/main" id="{B7127CA1-C1E0-F1AB-199A-EBF16008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10" y="3554459"/>
            <a:ext cx="2286424" cy="146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retmochelys imbricata - Wikipedia, la enciclopedia libre">
            <a:extLst>
              <a:ext uri="{FF2B5EF4-FFF2-40B4-BE49-F238E27FC236}">
                <a16:creationId xmlns:a16="http://schemas.microsoft.com/office/drawing/2014/main" id="{AAC80043-23E6-7687-E9BE-3DE7023B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13" y="5236729"/>
            <a:ext cx="2199198" cy="146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ortuga Golfina (Lepidochelys olivacea) · iNaturalist Mexico">
            <a:extLst>
              <a:ext uri="{FF2B5EF4-FFF2-40B4-BE49-F238E27FC236}">
                <a16:creationId xmlns:a16="http://schemas.microsoft.com/office/drawing/2014/main" id="{29B2D8E1-0F5B-E779-EC3C-64530481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844" y="5152946"/>
            <a:ext cx="2304156" cy="16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68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920F3-FB7E-A010-F608-144F5D60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Panel interactivo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63F3E1-D278-D1D5-DFA8-197F58D9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9" y="1264555"/>
            <a:ext cx="3910148" cy="24279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0AAAE1-304E-8D1D-6819-C41333E1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4110796"/>
            <a:ext cx="4602963" cy="25959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FA1993-448E-8131-73A2-1ECBDFEE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6" y="1173472"/>
            <a:ext cx="4045135" cy="25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53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0B789-F926-CDED-1FB0-ADD90D95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407" y="101595"/>
            <a:ext cx="6591985" cy="1413696"/>
          </a:xfrm>
        </p:spPr>
        <p:txBody>
          <a:bodyPr>
            <a:noAutofit/>
          </a:bodyPr>
          <a:lstStyle/>
          <a:p>
            <a:r>
              <a:rPr lang="es-MX" dirty="0" err="1">
                <a:latin typeface="Aptos Display" panose="020B0004020202020204" pitchFamily="34" charset="0"/>
              </a:rPr>
              <a:t>Ambystoma</a:t>
            </a:r>
            <a:r>
              <a:rPr lang="es-MX" dirty="0">
                <a:latin typeface="Aptos Display" panose="020B0004020202020204" pitchFamily="34" charset="0"/>
              </a:rPr>
              <a:t> </a:t>
            </a:r>
            <a:r>
              <a:rPr lang="es-MX" dirty="0" err="1">
                <a:latin typeface="Aptos Display" panose="020B0004020202020204" pitchFamily="34" charset="0"/>
              </a:rPr>
              <a:t>Mexicanum</a:t>
            </a:r>
            <a:r>
              <a:rPr lang="es-MX" dirty="0">
                <a:latin typeface="Aptos Display" panose="020B0004020202020204" pitchFamily="34" charset="0"/>
              </a:rPr>
              <a:t> proyecto vs realidad (Ajolote)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B492B2-ADAE-AEE4-7AF0-D17EC370A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1515291"/>
            <a:ext cx="6696488" cy="4894218"/>
          </a:xfrm>
        </p:spPr>
        <p:txBody>
          <a:bodyPr/>
          <a:lstStyle/>
          <a:p>
            <a:pPr algn="just"/>
            <a:r>
              <a:rPr lang="es-MX" dirty="0"/>
              <a:t>Aunque el </a:t>
            </a:r>
            <a:r>
              <a:rPr lang="es-MX" dirty="0" err="1"/>
              <a:t>Ambystoma</a:t>
            </a:r>
            <a:r>
              <a:rPr lang="es-MX" dirty="0"/>
              <a:t> </a:t>
            </a:r>
            <a:r>
              <a:rPr lang="es-MX" dirty="0" err="1"/>
              <a:t>mexicanum</a:t>
            </a:r>
            <a:r>
              <a:rPr lang="es-MX" dirty="0"/>
              <a:t> (ajolote) no mostró una tendencia de declive en nuestro análisis, esto puede deberse a la limitada cantidad de registros georreferenciados o a su reproducción en cautiverio. Sin embargo, múltiples fuentes coinciden en que esta especie enfrenta serios problemas de conservación en su hábitat natural, por lo que sigue siendo una prioridad ecológica.”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8D6241-8E94-3642-E6C6-A0EE9DFD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98" y="3855720"/>
            <a:ext cx="2855601" cy="285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1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92887"/>
            <a:ext cx="6589199" cy="1280890"/>
          </a:xfrm>
        </p:spPr>
        <p:txBody>
          <a:bodyPr>
            <a:normAutofit/>
          </a:bodyPr>
          <a:lstStyle/>
          <a:p>
            <a:r>
              <a:rPr sz="4400" dirty="0" err="1">
                <a:latin typeface="Aptos Display" panose="020B0004020202020204" pitchFamily="34" charset="0"/>
              </a:rPr>
              <a:t>Conclusione</a:t>
            </a:r>
            <a:r>
              <a:rPr lang="es-MX" sz="4400" dirty="0">
                <a:latin typeface="Aptos Display" panose="020B0004020202020204" pitchFamily="34" charset="0"/>
              </a:rPr>
              <a:t>s</a:t>
            </a:r>
            <a:endParaRPr sz="4400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760" y="533035"/>
            <a:ext cx="6591985" cy="3777622"/>
          </a:xfrm>
        </p:spPr>
        <p:txBody>
          <a:bodyPr>
            <a:normAutofit/>
          </a:bodyPr>
          <a:lstStyle/>
          <a:p>
            <a:endParaRPr dirty="0"/>
          </a:p>
          <a:p>
            <a:pPr algn="just"/>
            <a:r>
              <a:rPr sz="2000" dirty="0">
                <a:latin typeface="Aptos Display" panose="020B0004020202020204" pitchFamily="34" charset="0"/>
              </a:rPr>
              <a:t>Las </a:t>
            </a:r>
            <a:r>
              <a:rPr sz="2000" dirty="0" err="1">
                <a:latin typeface="Aptos Display" panose="020B0004020202020204" pitchFamily="34" charset="0"/>
              </a:rPr>
              <a:t>especies</a:t>
            </a:r>
            <a:r>
              <a:rPr sz="2000" dirty="0">
                <a:latin typeface="Aptos Display" panose="020B0004020202020204" pitchFamily="34" charset="0"/>
              </a:rPr>
              <a:t> </a:t>
            </a:r>
            <a:r>
              <a:rPr sz="2000" dirty="0" err="1">
                <a:latin typeface="Aptos Display" panose="020B0004020202020204" pitchFamily="34" charset="0"/>
              </a:rPr>
              <a:t>endémicas</a:t>
            </a:r>
            <a:r>
              <a:rPr sz="2000" dirty="0">
                <a:latin typeface="Aptos Display" panose="020B0004020202020204" pitchFamily="34" charset="0"/>
              </a:rPr>
              <a:t> y d</a:t>
            </a:r>
            <a:r>
              <a:rPr lang="es-MX" sz="2000" dirty="0">
                <a:latin typeface="Aptos Display" panose="020B0004020202020204" pitchFamily="34" charset="0"/>
              </a:rPr>
              <a:t>e agua dulce</a:t>
            </a:r>
            <a:r>
              <a:rPr sz="2000" dirty="0">
                <a:latin typeface="Aptos Display" panose="020B0004020202020204" pitchFamily="34" charset="0"/>
              </a:rPr>
              <a:t> </a:t>
            </a:r>
            <a:r>
              <a:rPr sz="2000" dirty="0" err="1">
                <a:latin typeface="Aptos Display" panose="020B0004020202020204" pitchFamily="34" charset="0"/>
              </a:rPr>
              <a:t>presentan</a:t>
            </a:r>
            <a:r>
              <a:rPr sz="2000" dirty="0">
                <a:latin typeface="Aptos Display" panose="020B0004020202020204" pitchFamily="34" charset="0"/>
              </a:rPr>
              <a:t> mayor </a:t>
            </a:r>
            <a:r>
              <a:rPr sz="2000" dirty="0" err="1">
                <a:latin typeface="Aptos Display" panose="020B0004020202020204" pitchFamily="34" charset="0"/>
              </a:rPr>
              <a:t>riesgo</a:t>
            </a:r>
            <a:r>
              <a:rPr sz="2000" dirty="0">
                <a:latin typeface="Aptos Display" panose="020B0004020202020204" pitchFamily="34" charset="0"/>
              </a:rPr>
              <a:t>.</a:t>
            </a:r>
          </a:p>
          <a:p>
            <a:pPr algn="just"/>
            <a:r>
              <a:rPr sz="2000" dirty="0">
                <a:latin typeface="Aptos Display" panose="020B0004020202020204" pitchFamily="34" charset="0"/>
              </a:rPr>
              <a:t>El </a:t>
            </a:r>
            <a:r>
              <a:rPr sz="2000" dirty="0" err="1">
                <a:latin typeface="Aptos Display" panose="020B0004020202020204" pitchFamily="34" charset="0"/>
              </a:rPr>
              <a:t>modelo</a:t>
            </a:r>
            <a:r>
              <a:rPr sz="2000" dirty="0">
                <a:latin typeface="Aptos Display" panose="020B0004020202020204" pitchFamily="34" charset="0"/>
              </a:rPr>
              <a:t> Prophet y SMOTE </a:t>
            </a:r>
            <a:r>
              <a:rPr sz="2000" dirty="0" err="1">
                <a:latin typeface="Aptos Display" panose="020B0004020202020204" pitchFamily="34" charset="0"/>
              </a:rPr>
              <a:t>aportaron</a:t>
            </a:r>
            <a:r>
              <a:rPr sz="2000" dirty="0">
                <a:latin typeface="Aptos Display" panose="020B0004020202020204" pitchFamily="34" charset="0"/>
              </a:rPr>
              <a:t> </a:t>
            </a:r>
            <a:r>
              <a:rPr sz="2000" dirty="0" err="1">
                <a:latin typeface="Aptos Display" panose="020B0004020202020204" pitchFamily="34" charset="0"/>
              </a:rPr>
              <a:t>proyecciones</a:t>
            </a:r>
            <a:r>
              <a:rPr sz="2000" dirty="0">
                <a:latin typeface="Aptos Display" panose="020B0004020202020204" pitchFamily="34" charset="0"/>
              </a:rPr>
              <a:t> y balance.</a:t>
            </a:r>
          </a:p>
          <a:p>
            <a:pPr algn="just"/>
            <a:r>
              <a:rPr sz="2000" dirty="0">
                <a:latin typeface="Aptos Display" panose="020B0004020202020204" pitchFamily="34" charset="0"/>
              </a:rPr>
              <a:t>Este </a:t>
            </a:r>
            <a:r>
              <a:rPr sz="2000" dirty="0" err="1">
                <a:latin typeface="Aptos Display" panose="020B0004020202020204" pitchFamily="34" charset="0"/>
              </a:rPr>
              <a:t>proyecto</a:t>
            </a:r>
            <a:r>
              <a:rPr sz="2000" dirty="0">
                <a:latin typeface="Aptos Display" panose="020B0004020202020204" pitchFamily="34" charset="0"/>
              </a:rPr>
              <a:t> </a:t>
            </a:r>
            <a:r>
              <a:rPr sz="2000" dirty="0" err="1">
                <a:latin typeface="Aptos Display" panose="020B0004020202020204" pitchFamily="34" charset="0"/>
              </a:rPr>
              <a:t>demuestra</a:t>
            </a:r>
            <a:r>
              <a:rPr sz="2000" dirty="0">
                <a:latin typeface="Aptos Display" panose="020B0004020202020204" pitchFamily="34" charset="0"/>
              </a:rPr>
              <a:t> </a:t>
            </a:r>
            <a:r>
              <a:rPr sz="2000" dirty="0" err="1">
                <a:latin typeface="Aptos Display" panose="020B0004020202020204" pitchFamily="34" charset="0"/>
              </a:rPr>
              <a:t>cómo</a:t>
            </a:r>
            <a:r>
              <a:rPr sz="2000" dirty="0">
                <a:latin typeface="Aptos Display" panose="020B0004020202020204" pitchFamily="34" charset="0"/>
              </a:rPr>
              <a:t> la </a:t>
            </a:r>
            <a:r>
              <a:rPr sz="2000" dirty="0" err="1">
                <a:latin typeface="Aptos Display" panose="020B0004020202020204" pitchFamily="34" charset="0"/>
              </a:rPr>
              <a:t>ciencia</a:t>
            </a:r>
            <a:r>
              <a:rPr sz="2000" dirty="0">
                <a:latin typeface="Aptos Display" panose="020B0004020202020204" pitchFamily="34" charset="0"/>
              </a:rPr>
              <a:t> de </a:t>
            </a:r>
            <a:r>
              <a:rPr sz="2000" dirty="0" err="1">
                <a:latin typeface="Aptos Display" panose="020B0004020202020204" pitchFamily="34" charset="0"/>
              </a:rPr>
              <a:t>datos</a:t>
            </a:r>
            <a:r>
              <a:rPr sz="2000" dirty="0">
                <a:latin typeface="Aptos Display" panose="020B0004020202020204" pitchFamily="34" charset="0"/>
              </a:rPr>
              <a:t> </a:t>
            </a:r>
            <a:r>
              <a:rPr sz="2000" dirty="0" err="1">
                <a:latin typeface="Aptos Display" panose="020B0004020202020204" pitchFamily="34" charset="0"/>
              </a:rPr>
              <a:t>puede</a:t>
            </a:r>
            <a:r>
              <a:rPr sz="2000" dirty="0">
                <a:latin typeface="Aptos Display" panose="020B0004020202020204" pitchFamily="34" charset="0"/>
              </a:rPr>
              <a:t> </a:t>
            </a:r>
            <a:r>
              <a:rPr sz="2000" dirty="0" err="1">
                <a:latin typeface="Aptos Display" panose="020B0004020202020204" pitchFamily="34" charset="0"/>
              </a:rPr>
              <a:t>impulsar</a:t>
            </a:r>
            <a:r>
              <a:rPr sz="2000" dirty="0">
                <a:latin typeface="Aptos Display" panose="020B0004020202020204" pitchFamily="34" charset="0"/>
              </a:rPr>
              <a:t> la </a:t>
            </a:r>
            <a:r>
              <a:rPr sz="2000" dirty="0" err="1">
                <a:latin typeface="Aptos Display" panose="020B0004020202020204" pitchFamily="34" charset="0"/>
              </a:rPr>
              <a:t>conservación</a:t>
            </a:r>
            <a:r>
              <a:rPr sz="2000" dirty="0">
                <a:latin typeface="Aptos Display" panose="020B0004020202020204" pitchFamily="34" charset="0"/>
              </a:rPr>
              <a:t>.</a:t>
            </a:r>
            <a:endParaRPr lang="es-MX" sz="2000" dirty="0">
              <a:latin typeface="Aptos Display" panose="020B0004020202020204" pitchFamily="34" charset="0"/>
            </a:endParaRPr>
          </a:p>
          <a:p>
            <a:pPr algn="just"/>
            <a:r>
              <a:rPr lang="es-MX" sz="2000" dirty="0">
                <a:latin typeface="Aptos Display" panose="020B0004020202020204" pitchFamily="34" charset="0"/>
              </a:rPr>
              <a:t>Se detectaron especies prioritarias para la conservación.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B080D82-A36B-D6DC-875F-89B6D9333F61}"/>
              </a:ext>
            </a:extLst>
          </p:cNvPr>
          <p:cNvGrpSpPr/>
          <p:nvPr/>
        </p:nvGrpSpPr>
        <p:grpSpPr>
          <a:xfrm>
            <a:off x="3883618" y="3565432"/>
            <a:ext cx="4598127" cy="3065418"/>
            <a:chOff x="2769324" y="3591559"/>
            <a:chExt cx="4598127" cy="306541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6BCF9E2-6FAD-F295-142B-8756706A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9324" y="3591559"/>
              <a:ext cx="4598127" cy="3065418"/>
            </a:xfrm>
            <a:prstGeom prst="rect">
              <a:avLst/>
            </a:prstGeom>
          </p:spPr>
        </p:pic>
        <p:pic>
          <p:nvPicPr>
            <p:cNvPr id="8194" name="Picture 2" descr="Imagen generada">
              <a:extLst>
                <a:ext uri="{FF2B5EF4-FFF2-40B4-BE49-F238E27FC236}">
                  <a16:creationId xmlns:a16="http://schemas.microsoft.com/office/drawing/2014/main" id="{69D24CBF-3EB9-594C-F51C-D504F5043C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3" t="16286" r="66095" b="57964"/>
            <a:stretch/>
          </p:blipFill>
          <p:spPr bwMode="auto">
            <a:xfrm>
              <a:off x="3492137" y="3844517"/>
              <a:ext cx="940524" cy="60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C9D7E8C7-26EB-A5D6-FA91-BA4B2574D4E1}"/>
              </a:ext>
            </a:extLst>
          </p:cNvPr>
          <p:cNvSpPr txBox="1"/>
          <p:nvPr/>
        </p:nvSpPr>
        <p:spPr>
          <a:xfrm>
            <a:off x="714102" y="3997234"/>
            <a:ext cx="2943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400" b="1" dirty="0">
                <a:latin typeface="Aptos Display" panose="020B0004020202020204" pitchFamily="34" charset="0"/>
              </a:rPr>
              <a:t>Este proyecto no solo analizó datos; puso rostro y territorio al riesgo que viven nuestras especies. Con ciencia de datos, hoy podemos ver con claridad lo que antes solo intuíamos: que proteger a los reptiles y anfibios de México no es una tarea futura… es una urgencia presente.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400" b="1" dirty="0" err="1">
                <a:latin typeface="Aptos Display" panose="020B0004020202020204" pitchFamily="34" charset="0"/>
              </a:rPr>
              <a:t>Contexto</a:t>
            </a:r>
            <a:r>
              <a:rPr sz="4400" b="1" dirty="0">
                <a:latin typeface="Aptos Display" panose="020B0004020202020204" pitchFamily="34" charset="0"/>
              </a:rPr>
              <a:t> e </a:t>
            </a:r>
            <a:r>
              <a:rPr sz="4400" b="1" dirty="0" err="1">
                <a:latin typeface="Aptos Display" panose="020B0004020202020204" pitchFamily="34" charset="0"/>
              </a:rPr>
              <a:t>importancia</a:t>
            </a:r>
            <a:endParaRPr sz="4400" b="1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sz="2400" dirty="0">
                <a:latin typeface="Aptos Display" panose="020B0004020202020204" pitchFamily="34" charset="0"/>
              </a:rPr>
              <a:t>México es uno de </a:t>
            </a:r>
            <a:r>
              <a:rPr sz="2400" dirty="0" err="1">
                <a:latin typeface="Aptos Display" panose="020B0004020202020204" pitchFamily="34" charset="0"/>
              </a:rPr>
              <a:t>los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países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más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biodiversos</a:t>
            </a:r>
            <a:r>
              <a:rPr sz="2400" dirty="0">
                <a:latin typeface="Aptos Display" panose="020B0004020202020204" pitchFamily="34" charset="0"/>
              </a:rPr>
              <a:t> del </a:t>
            </a:r>
            <a:r>
              <a:rPr sz="2400" dirty="0" err="1">
                <a:latin typeface="Aptos Display" panose="020B0004020202020204" pitchFamily="34" charset="0"/>
              </a:rPr>
              <a:t>mundo</a:t>
            </a:r>
            <a:r>
              <a:rPr sz="2400" dirty="0">
                <a:latin typeface="Aptos Display" panose="020B0004020202020204" pitchFamily="34" charset="0"/>
              </a:rPr>
              <a:t>.</a:t>
            </a:r>
          </a:p>
          <a:p>
            <a:r>
              <a:rPr sz="2400" dirty="0">
                <a:latin typeface="Aptos Display" panose="020B0004020202020204" pitchFamily="34" charset="0"/>
              </a:rPr>
              <a:t>Reptiles y </a:t>
            </a:r>
            <a:r>
              <a:rPr sz="2400" dirty="0" err="1">
                <a:latin typeface="Aptos Display" panose="020B0004020202020204" pitchFamily="34" charset="0"/>
              </a:rPr>
              <a:t>anfibios</a:t>
            </a:r>
            <a:r>
              <a:rPr sz="2400" dirty="0">
                <a:latin typeface="Aptos Display" panose="020B0004020202020204" pitchFamily="34" charset="0"/>
              </a:rPr>
              <a:t> son clave </a:t>
            </a:r>
            <a:r>
              <a:rPr sz="2400" dirty="0" err="1">
                <a:latin typeface="Aptos Display" panose="020B0004020202020204" pitchFamily="34" charset="0"/>
              </a:rPr>
              <a:t>en</a:t>
            </a:r>
            <a:r>
              <a:rPr sz="2400" dirty="0">
                <a:latin typeface="Aptos Display" panose="020B0004020202020204" pitchFamily="34" charset="0"/>
              </a:rPr>
              <a:t> redes </a:t>
            </a:r>
            <a:r>
              <a:rPr sz="2400" dirty="0" err="1">
                <a:latin typeface="Aptos Display" panose="020B0004020202020204" pitchFamily="34" charset="0"/>
              </a:rPr>
              <a:t>tróficas</a:t>
            </a:r>
            <a:r>
              <a:rPr sz="2400" dirty="0">
                <a:latin typeface="Aptos Display" panose="020B0004020202020204" pitchFamily="34" charset="0"/>
              </a:rPr>
              <a:t> y </a:t>
            </a:r>
            <a:r>
              <a:rPr sz="2400" dirty="0" err="1">
                <a:latin typeface="Aptos Display" panose="020B0004020202020204" pitchFamily="34" charset="0"/>
              </a:rPr>
              <a:t>equilibrio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ecológico</a:t>
            </a:r>
            <a:r>
              <a:rPr sz="2400" dirty="0">
                <a:latin typeface="Aptos Display" panose="020B0004020202020204" pitchFamily="34" charset="0"/>
              </a:rPr>
              <a:t>.</a:t>
            </a:r>
          </a:p>
          <a:p>
            <a:r>
              <a:rPr sz="2400" dirty="0" err="1">
                <a:latin typeface="Aptos Display" panose="020B0004020202020204" pitchFamily="34" charset="0"/>
              </a:rPr>
              <a:t>Amenazados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por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pérdida</a:t>
            </a:r>
            <a:r>
              <a:rPr sz="2400" dirty="0">
                <a:latin typeface="Aptos Display" panose="020B0004020202020204" pitchFamily="34" charset="0"/>
              </a:rPr>
              <a:t> de </a:t>
            </a:r>
            <a:r>
              <a:rPr sz="2400" dirty="0" err="1">
                <a:latin typeface="Aptos Display" panose="020B0004020202020204" pitchFamily="34" charset="0"/>
              </a:rPr>
              <a:t>hábitat</a:t>
            </a:r>
            <a:r>
              <a:rPr sz="2400" dirty="0">
                <a:latin typeface="Aptos Display" panose="020B0004020202020204" pitchFamily="34" charset="0"/>
              </a:rPr>
              <a:t>, </a:t>
            </a:r>
            <a:r>
              <a:rPr sz="2400" dirty="0" err="1">
                <a:latin typeface="Aptos Display" panose="020B0004020202020204" pitchFamily="34" charset="0"/>
              </a:rPr>
              <a:t>cambio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climático</a:t>
            </a:r>
            <a:r>
              <a:rPr sz="2400" dirty="0">
                <a:latin typeface="Aptos Display" panose="020B0004020202020204" pitchFamily="34" charset="0"/>
              </a:rPr>
              <a:t> y </a:t>
            </a:r>
            <a:r>
              <a:rPr sz="2400" dirty="0" err="1">
                <a:latin typeface="Aptos Display" panose="020B0004020202020204" pitchFamily="34" charset="0"/>
              </a:rPr>
              <a:t>comercio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ilegal</a:t>
            </a:r>
            <a:r>
              <a:rPr sz="2400" dirty="0">
                <a:latin typeface="Aptos Display" panose="020B00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400" b="1" dirty="0" err="1">
                <a:latin typeface="Aptos Display" panose="020B0004020202020204" pitchFamily="34" charset="0"/>
              </a:rPr>
              <a:t>Objetivo</a:t>
            </a:r>
            <a:r>
              <a:rPr sz="4400" b="1" dirty="0">
                <a:latin typeface="Aptos Display" panose="020B0004020202020204" pitchFamily="34" charset="0"/>
              </a:rPr>
              <a:t> del </a:t>
            </a:r>
            <a:r>
              <a:rPr sz="4400" b="1" dirty="0" err="1">
                <a:latin typeface="Aptos Display" panose="020B0004020202020204" pitchFamily="34" charset="0"/>
              </a:rPr>
              <a:t>estudio</a:t>
            </a:r>
            <a:endParaRPr sz="4400" b="1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201" y="1931126"/>
            <a:ext cx="6591985" cy="3777622"/>
          </a:xfrm>
        </p:spPr>
        <p:txBody>
          <a:bodyPr/>
          <a:lstStyle/>
          <a:p>
            <a:endParaRPr dirty="0"/>
          </a:p>
          <a:p>
            <a:r>
              <a:rPr sz="2400" dirty="0" err="1">
                <a:latin typeface="Aptos Display" panose="020B0004020202020204" pitchFamily="34" charset="0"/>
              </a:rPr>
              <a:t>Analizar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datos</a:t>
            </a:r>
            <a:r>
              <a:rPr sz="2400" dirty="0">
                <a:latin typeface="Aptos Display" panose="020B0004020202020204" pitchFamily="34" charset="0"/>
              </a:rPr>
              <a:t> de CONABIO </a:t>
            </a:r>
            <a:r>
              <a:rPr sz="2400" dirty="0" err="1">
                <a:latin typeface="Aptos Display" panose="020B0004020202020204" pitchFamily="34" charset="0"/>
              </a:rPr>
              <a:t>sobre</a:t>
            </a:r>
            <a:r>
              <a:rPr sz="2400" dirty="0">
                <a:latin typeface="Aptos Display" panose="020B0004020202020204" pitchFamily="34" charset="0"/>
              </a:rPr>
              <a:t> herpetofauna </a:t>
            </a:r>
            <a:r>
              <a:rPr sz="2400" dirty="0" err="1">
                <a:latin typeface="Aptos Display" panose="020B0004020202020204" pitchFamily="34" charset="0"/>
              </a:rPr>
              <a:t>en</a:t>
            </a:r>
            <a:r>
              <a:rPr sz="2400" dirty="0">
                <a:latin typeface="Aptos Display" panose="020B0004020202020204" pitchFamily="34" charset="0"/>
              </a:rPr>
              <a:t> México.</a:t>
            </a:r>
          </a:p>
          <a:p>
            <a:r>
              <a:rPr sz="2400" dirty="0" err="1">
                <a:latin typeface="Aptos Display" panose="020B0004020202020204" pitchFamily="34" charset="0"/>
              </a:rPr>
              <a:t>Detectar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especies</a:t>
            </a:r>
            <a:r>
              <a:rPr sz="2400" dirty="0">
                <a:latin typeface="Aptos Display" panose="020B0004020202020204" pitchFamily="34" charset="0"/>
              </a:rPr>
              <a:t> y zonas con mayor </a:t>
            </a:r>
            <a:r>
              <a:rPr sz="2400" dirty="0" err="1">
                <a:latin typeface="Aptos Display" panose="020B0004020202020204" pitchFamily="34" charset="0"/>
              </a:rPr>
              <a:t>riesgo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ecológico</a:t>
            </a:r>
            <a:r>
              <a:rPr sz="2400" dirty="0">
                <a:latin typeface="Aptos Display" panose="020B0004020202020204" pitchFamily="34" charset="0"/>
              </a:rPr>
              <a:t>.</a:t>
            </a:r>
          </a:p>
          <a:p>
            <a:r>
              <a:rPr sz="2400" dirty="0" err="1">
                <a:latin typeface="Aptos Display" panose="020B0004020202020204" pitchFamily="34" charset="0"/>
              </a:rPr>
              <a:t>Proyectar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tendencias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poblacionales</a:t>
            </a:r>
            <a:endParaRPr sz="24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545733"/>
            <a:ext cx="6589199" cy="1280890"/>
          </a:xfrm>
        </p:spPr>
        <p:txBody>
          <a:bodyPr>
            <a:noAutofit/>
          </a:bodyPr>
          <a:lstStyle/>
          <a:p>
            <a:r>
              <a:rPr sz="4400" b="1" dirty="0" err="1">
                <a:latin typeface="Aptos Display" panose="020B0004020202020204" pitchFamily="34" charset="0"/>
              </a:rPr>
              <a:t>Flujo</a:t>
            </a:r>
            <a:r>
              <a:rPr sz="4400" b="1" dirty="0">
                <a:latin typeface="Aptos Display" panose="020B0004020202020204" pitchFamily="34" charset="0"/>
              </a:rPr>
              <a:t> de </a:t>
            </a:r>
            <a:r>
              <a:rPr sz="4400" b="1" dirty="0" err="1">
                <a:latin typeface="Aptos Display" panose="020B0004020202020204" pitchFamily="34" charset="0"/>
              </a:rPr>
              <a:t>trabajo</a:t>
            </a:r>
            <a:r>
              <a:rPr sz="4400" b="1" dirty="0">
                <a:latin typeface="Aptos Display" panose="020B0004020202020204" pitchFamily="34" charset="0"/>
              </a:rPr>
              <a:t> del </a:t>
            </a:r>
            <a:r>
              <a:rPr sz="4400" b="1" dirty="0" err="1">
                <a:latin typeface="Aptos Display" panose="020B0004020202020204" pitchFamily="34" charset="0"/>
              </a:rPr>
              <a:t>proyecto</a:t>
            </a:r>
            <a:endParaRPr sz="4400" b="1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889760"/>
            <a:ext cx="6591985" cy="3777622"/>
          </a:xfrm>
        </p:spPr>
        <p:txBody>
          <a:bodyPr>
            <a:normAutofit fontScale="92500" lnSpcReduction="20000"/>
          </a:bodyPr>
          <a:lstStyle/>
          <a:p>
            <a:endParaRPr dirty="0"/>
          </a:p>
          <a:p>
            <a:r>
              <a:rPr sz="2600" dirty="0">
                <a:latin typeface="Aptos Display" panose="020B0004020202020204" pitchFamily="34" charset="0"/>
              </a:rPr>
              <a:t>1. Carga y </a:t>
            </a:r>
            <a:r>
              <a:rPr sz="2600" dirty="0" err="1">
                <a:latin typeface="Aptos Display" panose="020B0004020202020204" pitchFamily="34" charset="0"/>
              </a:rPr>
              <a:t>limpieza</a:t>
            </a:r>
            <a:r>
              <a:rPr sz="2600" dirty="0">
                <a:latin typeface="Aptos Display" panose="020B0004020202020204" pitchFamily="34" charset="0"/>
              </a:rPr>
              <a:t> de </a:t>
            </a:r>
            <a:r>
              <a:rPr sz="2600" dirty="0" err="1">
                <a:latin typeface="Aptos Display" panose="020B0004020202020204" pitchFamily="34" charset="0"/>
              </a:rPr>
              <a:t>datos</a:t>
            </a:r>
            <a:endParaRPr sz="2600" dirty="0">
              <a:latin typeface="Aptos Display" panose="020B0004020202020204" pitchFamily="34" charset="0"/>
            </a:endParaRPr>
          </a:p>
          <a:p>
            <a:r>
              <a:rPr sz="2600" dirty="0">
                <a:latin typeface="Aptos Display" panose="020B0004020202020204" pitchFamily="34" charset="0"/>
              </a:rPr>
              <a:t>2. </a:t>
            </a:r>
            <a:r>
              <a:rPr sz="2600" dirty="0" err="1">
                <a:latin typeface="Aptos Display" panose="020B0004020202020204" pitchFamily="34" charset="0"/>
              </a:rPr>
              <a:t>Análisis</a:t>
            </a:r>
            <a:r>
              <a:rPr sz="2600" dirty="0">
                <a:latin typeface="Aptos Display" panose="020B0004020202020204" pitchFamily="34" charset="0"/>
              </a:rPr>
              <a:t> </a:t>
            </a:r>
            <a:r>
              <a:rPr sz="2600" dirty="0" err="1">
                <a:latin typeface="Aptos Display" panose="020B0004020202020204" pitchFamily="34" charset="0"/>
              </a:rPr>
              <a:t>exploratorio</a:t>
            </a:r>
            <a:endParaRPr sz="2600" dirty="0">
              <a:latin typeface="Aptos Display" panose="020B0004020202020204" pitchFamily="34" charset="0"/>
            </a:endParaRPr>
          </a:p>
          <a:p>
            <a:r>
              <a:rPr sz="2600" dirty="0">
                <a:latin typeface="Aptos Display" panose="020B0004020202020204" pitchFamily="34" charset="0"/>
              </a:rPr>
              <a:t>3. </a:t>
            </a:r>
            <a:r>
              <a:rPr sz="2600" dirty="0" err="1">
                <a:latin typeface="Aptos Display" panose="020B0004020202020204" pitchFamily="34" charset="0"/>
              </a:rPr>
              <a:t>Codificación</a:t>
            </a:r>
            <a:r>
              <a:rPr sz="2600" dirty="0">
                <a:latin typeface="Aptos Display" panose="020B0004020202020204" pitchFamily="34" charset="0"/>
              </a:rPr>
              <a:t> y PCA</a:t>
            </a:r>
          </a:p>
          <a:p>
            <a:r>
              <a:rPr sz="2600" dirty="0">
                <a:latin typeface="Aptos Display" panose="020B0004020202020204" pitchFamily="34" charset="0"/>
              </a:rPr>
              <a:t>4. Clustering (</a:t>
            </a:r>
            <a:r>
              <a:rPr sz="2600" dirty="0" err="1">
                <a:latin typeface="Aptos Display" panose="020B0004020202020204" pitchFamily="34" charset="0"/>
              </a:rPr>
              <a:t>KMeans</a:t>
            </a:r>
            <a:r>
              <a:rPr sz="2600" dirty="0">
                <a:latin typeface="Aptos Display" panose="020B0004020202020204" pitchFamily="34" charset="0"/>
              </a:rPr>
              <a:t>, DBSCAN)</a:t>
            </a:r>
          </a:p>
          <a:p>
            <a:r>
              <a:rPr sz="2600" dirty="0">
                <a:latin typeface="Aptos Display" panose="020B0004020202020204" pitchFamily="34" charset="0"/>
              </a:rPr>
              <a:t>5. Series de </a:t>
            </a:r>
            <a:r>
              <a:rPr sz="2600" dirty="0" err="1">
                <a:latin typeface="Aptos Display" panose="020B0004020202020204" pitchFamily="34" charset="0"/>
              </a:rPr>
              <a:t>tiempo</a:t>
            </a:r>
            <a:r>
              <a:rPr sz="2600" dirty="0">
                <a:latin typeface="Aptos Display" panose="020B0004020202020204" pitchFamily="34" charset="0"/>
              </a:rPr>
              <a:t> (Prophet)</a:t>
            </a:r>
          </a:p>
          <a:p>
            <a:r>
              <a:rPr sz="2600" dirty="0">
                <a:latin typeface="Aptos Display" panose="020B0004020202020204" pitchFamily="34" charset="0"/>
              </a:rPr>
              <a:t>6. </a:t>
            </a:r>
            <a:r>
              <a:rPr sz="2600" dirty="0" err="1">
                <a:latin typeface="Aptos Display" panose="020B0004020202020204" pitchFamily="34" charset="0"/>
              </a:rPr>
              <a:t>Modelos</a:t>
            </a:r>
            <a:r>
              <a:rPr sz="2600" dirty="0">
                <a:latin typeface="Aptos Display" panose="020B0004020202020204" pitchFamily="34" charset="0"/>
              </a:rPr>
              <a:t> </a:t>
            </a:r>
            <a:r>
              <a:rPr sz="2600" dirty="0" err="1">
                <a:latin typeface="Aptos Display" panose="020B0004020202020204" pitchFamily="34" charset="0"/>
              </a:rPr>
              <a:t>supervisados</a:t>
            </a:r>
            <a:r>
              <a:rPr sz="2600" dirty="0">
                <a:latin typeface="Aptos Display" panose="020B0004020202020204" pitchFamily="34" charset="0"/>
              </a:rPr>
              <a:t> (</a:t>
            </a:r>
            <a:r>
              <a:rPr sz="2600" dirty="0" err="1">
                <a:latin typeface="Aptos Display" panose="020B0004020202020204" pitchFamily="34" charset="0"/>
              </a:rPr>
              <a:t>clasificación</a:t>
            </a:r>
            <a:r>
              <a:rPr sz="2600" dirty="0">
                <a:latin typeface="Aptos Display" panose="020B0004020202020204" pitchFamily="34" charset="0"/>
              </a:rPr>
              <a:t> y </a:t>
            </a:r>
            <a:r>
              <a:rPr sz="2600" dirty="0" err="1">
                <a:latin typeface="Aptos Display" panose="020B0004020202020204" pitchFamily="34" charset="0"/>
              </a:rPr>
              <a:t>regresión</a:t>
            </a:r>
            <a:r>
              <a:rPr sz="2600" dirty="0">
                <a:latin typeface="Aptos Display" panose="020B0004020202020204" pitchFamily="34" charset="0"/>
              </a:rPr>
              <a:t>)</a:t>
            </a:r>
          </a:p>
          <a:p>
            <a:r>
              <a:rPr sz="2600" dirty="0">
                <a:latin typeface="Aptos Display" panose="020B0004020202020204" pitchFamily="34" charset="0"/>
              </a:rPr>
              <a:t>7. </a:t>
            </a:r>
            <a:r>
              <a:rPr sz="2600" dirty="0" err="1">
                <a:latin typeface="Aptos Display" panose="020B0004020202020204" pitchFamily="34" charset="0"/>
              </a:rPr>
              <a:t>Validación</a:t>
            </a:r>
            <a:r>
              <a:rPr sz="2600" dirty="0">
                <a:latin typeface="Aptos Display" panose="020B0004020202020204" pitchFamily="34" charset="0"/>
              </a:rPr>
              <a:t> de </a:t>
            </a:r>
            <a:r>
              <a:rPr sz="2600" dirty="0" err="1">
                <a:latin typeface="Aptos Display" panose="020B0004020202020204" pitchFamily="34" charset="0"/>
              </a:rPr>
              <a:t>hipótesis</a:t>
            </a:r>
            <a:r>
              <a:rPr sz="2600" dirty="0">
                <a:latin typeface="Aptos Display" panose="020B0004020202020204" pitchFamily="34" charset="0"/>
              </a:rPr>
              <a:t> y </a:t>
            </a:r>
            <a:r>
              <a:rPr sz="2600" dirty="0" err="1">
                <a:latin typeface="Aptos Display" panose="020B0004020202020204" pitchFamily="34" charset="0"/>
              </a:rPr>
              <a:t>análisis</a:t>
            </a:r>
            <a:r>
              <a:rPr sz="2600" dirty="0">
                <a:latin typeface="Aptos Display" panose="020B0004020202020204" pitchFamily="34" charset="0"/>
              </a:rPr>
              <a:t> </a:t>
            </a:r>
            <a:r>
              <a:rPr sz="2600" dirty="0" err="1">
                <a:latin typeface="Aptos Display" panose="020B0004020202020204" pitchFamily="34" charset="0"/>
              </a:rPr>
              <a:t>geográfico</a:t>
            </a:r>
            <a:endParaRPr sz="26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400" b="1" dirty="0" err="1">
                <a:latin typeface="Aptos Display" panose="020B0004020202020204" pitchFamily="34" charset="0"/>
              </a:rPr>
              <a:t>Análisis</a:t>
            </a:r>
            <a:r>
              <a:rPr sz="4400" b="1" dirty="0">
                <a:latin typeface="Aptos Display" panose="020B0004020202020204" pitchFamily="34" charset="0"/>
              </a:rPr>
              <a:t> </a:t>
            </a:r>
            <a:r>
              <a:rPr sz="4400" b="1" dirty="0" err="1">
                <a:latin typeface="Aptos Display" panose="020B0004020202020204" pitchFamily="34" charset="0"/>
              </a:rPr>
              <a:t>exploratorio</a:t>
            </a:r>
            <a:endParaRPr sz="4400" b="1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420" y="1393372"/>
            <a:ext cx="6591985" cy="3777622"/>
          </a:xfrm>
        </p:spPr>
        <p:txBody>
          <a:bodyPr/>
          <a:lstStyle/>
          <a:p>
            <a:endParaRPr dirty="0"/>
          </a:p>
          <a:p>
            <a:r>
              <a:rPr sz="2400" dirty="0" err="1">
                <a:latin typeface="Aptos Display" panose="020B0004020202020204" pitchFamily="34" charset="0"/>
              </a:rPr>
              <a:t>Filtrado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desde</a:t>
            </a:r>
            <a:r>
              <a:rPr sz="2400" dirty="0">
                <a:latin typeface="Aptos Display" panose="020B0004020202020204" pitchFamily="34" charset="0"/>
              </a:rPr>
              <a:t> 1950 para mayor </a:t>
            </a:r>
            <a:r>
              <a:rPr sz="2400" dirty="0" err="1">
                <a:latin typeface="Aptos Display" panose="020B0004020202020204" pitchFamily="34" charset="0"/>
              </a:rPr>
              <a:t>consistencia</a:t>
            </a:r>
            <a:r>
              <a:rPr sz="2400" dirty="0">
                <a:latin typeface="Aptos Display" panose="020B0004020202020204" pitchFamily="34" charset="0"/>
              </a:rPr>
              <a:t>.</a:t>
            </a:r>
          </a:p>
          <a:p>
            <a:r>
              <a:rPr lang="es-MX" sz="2400" dirty="0">
                <a:latin typeface="Aptos Display" panose="020B0004020202020204" pitchFamily="34" charset="0"/>
              </a:rPr>
              <a:t>Se eliminaron columnas con más del 70% de nulos </a:t>
            </a:r>
          </a:p>
          <a:p>
            <a:r>
              <a:rPr lang="es-MX" sz="2400" dirty="0">
                <a:latin typeface="Aptos Display" panose="020B0004020202020204" pitchFamily="34" charset="0"/>
              </a:rPr>
              <a:t>Se </a:t>
            </a:r>
            <a:r>
              <a:rPr lang="es-MX" sz="2400" dirty="0" err="1">
                <a:latin typeface="Aptos Display" panose="020B0004020202020204" pitchFamily="34" charset="0"/>
              </a:rPr>
              <a:t>elimnaron</a:t>
            </a:r>
            <a:r>
              <a:rPr lang="es-MX" sz="2400" dirty="0">
                <a:latin typeface="Aptos Display" panose="020B0004020202020204" pitchFamily="34" charset="0"/>
              </a:rPr>
              <a:t> columnas que no tenían relevancia con el tema o con las especies estudiadas</a:t>
            </a:r>
            <a:endParaRPr sz="2400" dirty="0">
              <a:latin typeface="Aptos Display" panose="020B00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40FCFE-1E88-FEE6-F32A-61D5E4DE0E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170" y="4145281"/>
            <a:ext cx="6764449" cy="245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864" y="232224"/>
            <a:ext cx="6589199" cy="1280890"/>
          </a:xfrm>
        </p:spPr>
        <p:txBody>
          <a:bodyPr>
            <a:noAutofit/>
          </a:bodyPr>
          <a:lstStyle/>
          <a:p>
            <a:r>
              <a:rPr sz="4400" b="1" dirty="0">
                <a:latin typeface="Aptos Display" panose="020B0004020202020204" pitchFamily="34" charset="0"/>
              </a:rPr>
              <a:t>Clustering y </a:t>
            </a:r>
            <a:r>
              <a:rPr sz="4400" b="1" dirty="0" err="1">
                <a:latin typeface="Aptos Display" panose="020B0004020202020204" pitchFamily="34" charset="0"/>
              </a:rPr>
              <a:t>reducción</a:t>
            </a:r>
            <a:r>
              <a:rPr sz="4400" b="1" dirty="0">
                <a:latin typeface="Aptos Display" panose="020B0004020202020204" pitchFamily="34" charset="0"/>
              </a:rPr>
              <a:t> de </a:t>
            </a:r>
            <a:r>
              <a:rPr sz="4400" b="1" dirty="0" err="1">
                <a:latin typeface="Aptos Display" panose="020B0004020202020204" pitchFamily="34" charset="0"/>
              </a:rPr>
              <a:t>dimensionalidad</a:t>
            </a:r>
            <a:endParaRPr sz="4400" b="1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691" y="1654629"/>
            <a:ext cx="7628709" cy="4256593"/>
          </a:xfrm>
        </p:spPr>
        <p:txBody>
          <a:bodyPr/>
          <a:lstStyle/>
          <a:p>
            <a:endParaRPr dirty="0"/>
          </a:p>
          <a:p>
            <a:r>
              <a:rPr lang="es-MX" sz="2400" dirty="0" err="1">
                <a:latin typeface="Aptos Display" panose="020B0004020202020204" pitchFamily="34" charset="0"/>
              </a:rPr>
              <a:t>One-hot</a:t>
            </a:r>
            <a:r>
              <a:rPr lang="es-MX" sz="2400" dirty="0">
                <a:latin typeface="Aptos Display" panose="020B0004020202020204" pitchFamily="34" charset="0"/>
              </a:rPr>
              <a:t> </a:t>
            </a:r>
            <a:r>
              <a:rPr lang="es-MX" sz="2400" dirty="0" err="1">
                <a:latin typeface="Aptos Display" panose="020B0004020202020204" pitchFamily="34" charset="0"/>
              </a:rPr>
              <a:t>enconding</a:t>
            </a:r>
            <a:r>
              <a:rPr lang="es-MX" sz="2400" dirty="0">
                <a:latin typeface="Aptos Display" panose="020B0004020202020204" pitchFamily="34" charset="0"/>
              </a:rPr>
              <a:t> da 150 columnas</a:t>
            </a:r>
          </a:p>
          <a:p>
            <a:r>
              <a:rPr lang="es-MX" sz="2400" dirty="0">
                <a:latin typeface="Aptos Display" panose="020B0004020202020204" pitchFamily="34" charset="0"/>
              </a:rPr>
              <a:t>PCA explicó más del 70% de la varianza con 85 componentes.</a:t>
            </a:r>
          </a:p>
          <a:p>
            <a:endParaRPr lang="es-MX" sz="2400" dirty="0">
              <a:latin typeface="Aptos Display" panose="020B0004020202020204" pitchFamily="34" charset="0"/>
            </a:endParaRPr>
          </a:p>
          <a:p>
            <a:endParaRPr lang="es-MX" sz="2400" dirty="0">
              <a:latin typeface="Aptos Display" panose="020B0004020202020204" pitchFamily="34" charset="0"/>
            </a:endParaRPr>
          </a:p>
          <a:p>
            <a:endParaRPr lang="es-MX" sz="2400" dirty="0">
              <a:latin typeface="Aptos Display" panose="020B0004020202020204" pitchFamily="34" charset="0"/>
            </a:endParaRPr>
          </a:p>
          <a:p>
            <a:endParaRPr sz="2400" dirty="0">
              <a:latin typeface="Aptos Display" panose="020B0004020202020204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682945D-E996-FB44-CDED-FF11CE11E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3352087"/>
            <a:ext cx="6278880" cy="30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A85FA-C74C-471E-AEE6-2B3D4886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D9F2-75B3-FBCB-18B1-71417E15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400" b="1" dirty="0">
                <a:latin typeface="Aptos Display" panose="020B0004020202020204" pitchFamily="34" charset="0"/>
              </a:rPr>
              <a:t>Clustering y </a:t>
            </a:r>
            <a:r>
              <a:rPr sz="4400" b="1" dirty="0" err="1">
                <a:latin typeface="Aptos Display" panose="020B0004020202020204" pitchFamily="34" charset="0"/>
              </a:rPr>
              <a:t>reducción</a:t>
            </a:r>
            <a:r>
              <a:rPr sz="4400" b="1" dirty="0">
                <a:latin typeface="Aptos Display" panose="020B0004020202020204" pitchFamily="34" charset="0"/>
              </a:rPr>
              <a:t> de </a:t>
            </a:r>
            <a:r>
              <a:rPr sz="4400" b="1" dirty="0" err="1">
                <a:latin typeface="Aptos Display" panose="020B0004020202020204" pitchFamily="34" charset="0"/>
              </a:rPr>
              <a:t>dimensionalidad</a:t>
            </a:r>
            <a:endParaRPr sz="4400" b="1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3B326-7707-0586-B806-5866CFB4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905000"/>
            <a:ext cx="7759337" cy="4408714"/>
          </a:xfrm>
        </p:spPr>
        <p:txBody>
          <a:bodyPr>
            <a:normAutofit lnSpcReduction="10000"/>
          </a:bodyPr>
          <a:lstStyle/>
          <a:p>
            <a:endParaRPr lang="es-MX" dirty="0"/>
          </a:p>
          <a:p>
            <a:r>
              <a:rPr lang="es-MX" sz="2400" dirty="0" err="1">
                <a:latin typeface="Aptos Display" panose="020B0004020202020204" pitchFamily="34" charset="0"/>
              </a:rPr>
              <a:t>KMeans</a:t>
            </a:r>
            <a:r>
              <a:rPr lang="es-MX" sz="2400" dirty="0">
                <a:latin typeface="Aptos Display" panose="020B0004020202020204" pitchFamily="34" charset="0"/>
              </a:rPr>
              <a:t> mostró mejor agrupamiento con k=2 (</a:t>
            </a:r>
            <a:r>
              <a:rPr lang="es-MX" sz="2400" dirty="0" err="1">
                <a:latin typeface="Aptos Display" panose="020B0004020202020204" pitchFamily="34" charset="0"/>
              </a:rPr>
              <a:t>Silhouette</a:t>
            </a:r>
            <a:r>
              <a:rPr lang="es-MX" sz="2400" dirty="0">
                <a:latin typeface="Aptos Display" panose="020B0004020202020204" pitchFamily="34" charset="0"/>
              </a:rPr>
              <a:t> Score: 0.42).</a:t>
            </a:r>
          </a:p>
          <a:p>
            <a:r>
              <a:rPr lang="es-MX" sz="2400" dirty="0">
                <a:latin typeface="Aptos Display" panose="020B0004020202020204" pitchFamily="34" charset="0"/>
              </a:rPr>
              <a:t>Prueba del codo</a:t>
            </a:r>
          </a:p>
          <a:p>
            <a:endParaRPr lang="es-MX" sz="2400" dirty="0">
              <a:latin typeface="Aptos Display" panose="020B0004020202020204" pitchFamily="34" charset="0"/>
            </a:endParaRPr>
          </a:p>
          <a:p>
            <a:endParaRPr lang="es-MX" sz="2400" dirty="0">
              <a:latin typeface="Aptos Display" panose="020B0004020202020204" pitchFamily="34" charset="0"/>
            </a:endParaRPr>
          </a:p>
          <a:p>
            <a:endParaRPr lang="es-MX" sz="2400" dirty="0">
              <a:latin typeface="Aptos Display" panose="020B0004020202020204" pitchFamily="34" charset="0"/>
            </a:endParaRPr>
          </a:p>
          <a:p>
            <a:endParaRPr lang="es-MX" sz="2400" dirty="0">
              <a:latin typeface="Aptos Display" panose="020B0004020202020204" pitchFamily="34" charset="0"/>
            </a:endParaRPr>
          </a:p>
          <a:p>
            <a:r>
              <a:rPr lang="es-MX" sz="2400" dirty="0">
                <a:latin typeface="Aptos Display" panose="020B0004020202020204" pitchFamily="34" charset="0"/>
              </a:rPr>
              <a:t>DBSCAN identificó múltiples agrupaciones (75) con ruido moderado (</a:t>
            </a:r>
            <a:r>
              <a:rPr lang="es-MX" sz="2400" dirty="0" err="1">
                <a:latin typeface="Aptos Display" panose="020B0004020202020204" pitchFamily="34" charset="0"/>
              </a:rPr>
              <a:t>Silhouette</a:t>
            </a:r>
            <a:r>
              <a:rPr lang="es-MX" sz="2400" dirty="0">
                <a:latin typeface="Aptos Display" panose="020B0004020202020204" pitchFamily="34" charset="0"/>
              </a:rPr>
              <a:t> Score: 0.47).</a:t>
            </a:r>
          </a:p>
          <a:p>
            <a:pPr marL="0" indent="0">
              <a:buNone/>
            </a:pPr>
            <a:endParaRPr lang="es-MX" sz="2400" dirty="0">
              <a:latin typeface="Aptos Display" panose="020B00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EA24E13-6B7D-7BAF-49CB-32F88C467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79" y="2852527"/>
            <a:ext cx="3851366" cy="239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804E5D-3A0F-AE29-A8AB-C79EA57C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04" y="72662"/>
            <a:ext cx="4382726" cy="324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B928DA-229C-313C-ED56-924353D9C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38" b="-1"/>
          <a:stretch/>
        </p:blipFill>
        <p:spPr bwMode="auto">
          <a:xfrm>
            <a:off x="2991570" y="4032069"/>
            <a:ext cx="6152430" cy="28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396F24-3EDF-3EE5-5879-1F8426E4173B}"/>
              </a:ext>
            </a:extLst>
          </p:cNvPr>
          <p:cNvSpPr txBox="1"/>
          <p:nvPr/>
        </p:nvSpPr>
        <p:spPr>
          <a:xfrm>
            <a:off x="5878286" y="661851"/>
            <a:ext cx="2238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ptos Display" panose="020B0004020202020204" pitchFamily="34" charset="0"/>
              </a:rPr>
              <a:t>Agrupación con K-</a:t>
            </a:r>
            <a:r>
              <a:rPr lang="es-MX" sz="2800" dirty="0" err="1">
                <a:latin typeface="Aptos Display" panose="020B0004020202020204" pitchFamily="34" charset="0"/>
              </a:rPr>
              <a:t>means</a:t>
            </a:r>
            <a:endParaRPr lang="es-MX" sz="2800" dirty="0">
              <a:latin typeface="Aptos Display" panose="020B00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6EB3F8-4836-B4D9-5790-3FBC0B2B6A11}"/>
              </a:ext>
            </a:extLst>
          </p:cNvPr>
          <p:cNvSpPr txBox="1"/>
          <p:nvPr/>
        </p:nvSpPr>
        <p:spPr>
          <a:xfrm>
            <a:off x="947145" y="4970081"/>
            <a:ext cx="1915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ptos Display" panose="020B0004020202020204" pitchFamily="34" charset="0"/>
              </a:rPr>
              <a:t>Agrupación con DBSCAN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470F9B8-55BE-0CD2-EA73-A3C14FFEC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617" y="1695314"/>
            <a:ext cx="1884779" cy="13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8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920125" cy="926016"/>
          </a:xfrm>
        </p:spPr>
        <p:txBody>
          <a:bodyPr>
            <a:noAutofit/>
          </a:bodyPr>
          <a:lstStyle/>
          <a:p>
            <a:r>
              <a:rPr sz="4400" b="1" dirty="0">
                <a:latin typeface="Aptos Display" panose="020B0004020202020204" pitchFamily="34" charset="0"/>
              </a:rPr>
              <a:t>Series de </a:t>
            </a:r>
            <a:r>
              <a:rPr sz="4400" b="1" dirty="0" err="1">
                <a:latin typeface="Aptos Display" panose="020B0004020202020204" pitchFamily="34" charset="0"/>
              </a:rPr>
              <a:t>tiempo</a:t>
            </a:r>
            <a:r>
              <a:rPr sz="4400" b="1" dirty="0">
                <a:latin typeface="Aptos Display" panose="020B0004020202020204" pitchFamily="34" charset="0"/>
              </a:rPr>
              <a:t> con Prophet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201" y="1915887"/>
            <a:ext cx="6591985" cy="3777622"/>
          </a:xfrm>
        </p:spPr>
        <p:txBody>
          <a:bodyPr/>
          <a:lstStyle/>
          <a:p>
            <a:endParaRPr dirty="0"/>
          </a:p>
          <a:p>
            <a:pPr algn="just"/>
            <a:r>
              <a:rPr sz="2400" dirty="0">
                <a:latin typeface="Aptos Display" panose="020B0004020202020204" pitchFamily="34" charset="0"/>
              </a:rPr>
              <a:t>Se </a:t>
            </a:r>
            <a:r>
              <a:rPr sz="2400" dirty="0" err="1">
                <a:latin typeface="Aptos Display" panose="020B0004020202020204" pitchFamily="34" charset="0"/>
              </a:rPr>
              <a:t>proyectaron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registros</a:t>
            </a:r>
            <a:r>
              <a:rPr sz="2400" dirty="0">
                <a:latin typeface="Aptos Display" panose="020B0004020202020204" pitchFamily="34" charset="0"/>
              </a:rPr>
              <a:t> 2025–2030 para 40 </a:t>
            </a:r>
            <a:r>
              <a:rPr sz="2400" dirty="0" err="1">
                <a:latin typeface="Aptos Display" panose="020B0004020202020204" pitchFamily="34" charset="0"/>
              </a:rPr>
              <a:t>especies</a:t>
            </a:r>
            <a:r>
              <a:rPr sz="2400" dirty="0">
                <a:latin typeface="Aptos Display" panose="020B0004020202020204" pitchFamily="34" charset="0"/>
              </a:rPr>
              <a:t> clave</a:t>
            </a:r>
            <a:r>
              <a:rPr lang="es-MX" sz="2400" dirty="0">
                <a:latin typeface="Aptos Display" panose="020B0004020202020204" pitchFamily="34" charset="0"/>
              </a:rPr>
              <a:t>, 30 de ellas que está su población en declive y 10 de ellas que por el contrario, su población está en aumento.</a:t>
            </a:r>
            <a:endParaRPr sz="2400" dirty="0">
              <a:latin typeface="Aptos Display" panose="020B0004020202020204" pitchFamily="34" charset="0"/>
            </a:endParaRPr>
          </a:p>
          <a:p>
            <a:pPr algn="just"/>
            <a:r>
              <a:rPr sz="2400" dirty="0">
                <a:latin typeface="Aptos Display" panose="020B0004020202020204" pitchFamily="34" charset="0"/>
              </a:rPr>
              <a:t>Se </a:t>
            </a:r>
            <a:r>
              <a:rPr sz="2400" dirty="0" err="1">
                <a:latin typeface="Aptos Display" panose="020B0004020202020204" pitchFamily="34" charset="0"/>
              </a:rPr>
              <a:t>observaron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tendencias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descendentes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persistentes</a:t>
            </a:r>
            <a:r>
              <a:rPr sz="2400" dirty="0">
                <a:latin typeface="Aptos Display" panose="020B0004020202020204" pitchFamily="34" charset="0"/>
              </a:rPr>
              <a:t>.</a:t>
            </a:r>
          </a:p>
          <a:p>
            <a:pPr algn="just"/>
            <a:r>
              <a:rPr sz="2400" dirty="0" err="1">
                <a:latin typeface="Aptos Display" panose="020B0004020202020204" pitchFamily="34" charset="0"/>
              </a:rPr>
              <a:t>Permite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anticipar</a:t>
            </a:r>
            <a:r>
              <a:rPr sz="2400" dirty="0">
                <a:latin typeface="Aptos Display" panose="020B0004020202020204" pitchFamily="34" charset="0"/>
              </a:rPr>
              <a:t> </a:t>
            </a:r>
            <a:r>
              <a:rPr sz="2400" dirty="0" err="1">
                <a:latin typeface="Aptos Display" panose="020B0004020202020204" pitchFamily="34" charset="0"/>
              </a:rPr>
              <a:t>posibles</a:t>
            </a:r>
            <a:r>
              <a:rPr sz="2400" dirty="0">
                <a:latin typeface="Aptos Display" panose="020B0004020202020204" pitchFamily="34" charset="0"/>
              </a:rPr>
              <a:t> crisis de </a:t>
            </a:r>
            <a:r>
              <a:rPr sz="2400" dirty="0" err="1">
                <a:latin typeface="Aptos Display" panose="020B0004020202020204" pitchFamily="34" charset="0"/>
              </a:rPr>
              <a:t>conservación</a:t>
            </a:r>
            <a:r>
              <a:rPr sz="2400" dirty="0">
                <a:latin typeface="Aptos Display" panose="020B00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51675</TotalTime>
  <Words>551</Words>
  <Application>Microsoft Office PowerPoint</Application>
  <PresentationFormat>Presentación en pantalla (4:3)</PresentationFormat>
  <Paragraphs>75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Aptos Display</vt:lpstr>
      <vt:lpstr>Arial</vt:lpstr>
      <vt:lpstr>Calibri</vt:lpstr>
      <vt:lpstr>Century Gothic</vt:lpstr>
      <vt:lpstr>Wingdings 3</vt:lpstr>
      <vt:lpstr>Espiral</vt:lpstr>
      <vt:lpstr>Presentación de PowerPoint</vt:lpstr>
      <vt:lpstr>Contexto e importancia</vt:lpstr>
      <vt:lpstr>Objetivo del estudio</vt:lpstr>
      <vt:lpstr>Flujo de trabajo del proyecto</vt:lpstr>
      <vt:lpstr>Análisis exploratorio</vt:lpstr>
      <vt:lpstr>Clustering y reducción de dimensionalidad</vt:lpstr>
      <vt:lpstr>Clustering y reducción de dimensionalidad</vt:lpstr>
      <vt:lpstr>Presentación de PowerPoint</vt:lpstr>
      <vt:lpstr>Series de tiempo con Prophet</vt:lpstr>
      <vt:lpstr>Presentación de PowerPoint</vt:lpstr>
      <vt:lpstr>Presentación de PowerPoint</vt:lpstr>
      <vt:lpstr>Modelos supervisados</vt:lpstr>
      <vt:lpstr>Presentación de PowerPoint</vt:lpstr>
      <vt:lpstr>Análisis geográfico e hipótesis</vt:lpstr>
      <vt:lpstr>Presentación de PowerPoint</vt:lpstr>
      <vt:lpstr>Presentación de PowerPoint</vt:lpstr>
      <vt:lpstr>Panel interactivo</vt:lpstr>
      <vt:lpstr>Ambystoma Mexicanum proyecto vs realidad (Ajolote)</vt:lpstr>
      <vt:lpstr>Conclusiones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Erik Manuel Barajas Torres</dc:creator>
  <cp:keywords/>
  <dc:description>generated using python-pptx</dc:description>
  <cp:lastModifiedBy>Erik Manuel Barajas Torres</cp:lastModifiedBy>
  <cp:revision>7</cp:revision>
  <dcterms:created xsi:type="dcterms:W3CDTF">2013-01-27T09:14:16Z</dcterms:created>
  <dcterms:modified xsi:type="dcterms:W3CDTF">2025-06-19T20:51:14Z</dcterms:modified>
  <cp:category/>
</cp:coreProperties>
</file>